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jy//86u1NjZlDbFeJmtZgKznhJ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body" idx="1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2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2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3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4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3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4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 txBox="1"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1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body" idx="2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6"/>
          <p:cNvSpPr txBox="1"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>
            <a:spLocks noGrp="1"/>
          </p:cNvSpPr>
          <p:nvPr>
            <p:ph type="pic" idx="2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6"/>
          <p:cNvSpPr txBox="1">
            <a:spLocks noGrp="1"/>
          </p:cNvSpPr>
          <p:nvPr>
            <p:ph type="body" idx="1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7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body" idx="1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8"/>
          <p:cNvSpPr txBox="1">
            <a:spLocks noGrp="1"/>
          </p:cNvSpPr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body" idx="1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8BB119">
                  <a:alpha val="27843"/>
                </a:srgbClr>
              </a:gs>
              <a:gs pos="14000">
                <a:srgbClr val="8BB119">
                  <a:alpha val="27843"/>
                </a:srgbClr>
              </a:gs>
              <a:gs pos="100000">
                <a:srgbClr val="57B826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" name="Google Shape;7;p17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EBA16D">
                  <a:alpha val="54901"/>
                </a:srgbClr>
              </a:gs>
              <a:gs pos="9000">
                <a:srgbClr val="EBA16D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" name="Google Shape;8;p17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sz="36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dt" idx="10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ftr" idx="11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sldNum" idx="12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87" name="Google Shape;87;p1" descr="Inchiostro colorato in acqua"/>
          <p:cNvPicPr preferRelativeResize="0"/>
          <p:nvPr/>
        </p:nvPicPr>
        <p:blipFill rotWithShape="1">
          <a:blip r:embed="rId3">
            <a:alphaModFix/>
          </a:blip>
          <a:srcRect t="10949" b="47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/>
          <p:nvPr/>
        </p:nvSpPr>
        <p:spPr>
          <a:xfrm rot="10800000" flipH="1">
            <a:off x="-3" y="6400372"/>
            <a:ext cx="12192000" cy="4567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20000"/>
                </a:srgbClr>
              </a:gs>
              <a:gs pos="58000">
                <a:srgbClr val="000000">
                  <a:alpha val="29803"/>
                </a:srgbClr>
              </a:gs>
              <a:gs pos="100000">
                <a:srgbClr val="000000">
                  <a:alpha val="29803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751114" y="620486"/>
            <a:ext cx="5344886" cy="406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</a:pPr>
            <a:r>
              <a:rPr lang="it-IT" dirty="0">
                <a:solidFill>
                  <a:schemeClr val="lt1"/>
                </a:solidFill>
              </a:rPr>
              <a:t>ISTITUTO   COMPRENSIVO</a:t>
            </a:r>
            <a:br>
              <a:rPr lang="it-IT" dirty="0">
                <a:solidFill>
                  <a:schemeClr val="lt1"/>
                </a:solidFill>
              </a:rPr>
            </a:br>
            <a:r>
              <a:rPr lang="it-IT" dirty="0">
                <a:solidFill>
                  <a:schemeClr val="lt1"/>
                </a:solidFill>
              </a:rPr>
              <a:t>TOMMASO GROSSI TREVIGLIO</a:t>
            </a:r>
            <a:br>
              <a:rPr lang="it-IT" dirty="0">
                <a:solidFill>
                  <a:schemeClr val="lt1"/>
                </a:solidFill>
              </a:rPr>
            </a:br>
            <a:r>
              <a:rPr lang="it-IT" dirty="0">
                <a:solidFill>
                  <a:schemeClr val="lt1"/>
                </a:solidFill>
              </a:rPr>
              <a:t/>
            </a:r>
            <a:br>
              <a:rPr lang="it-IT" dirty="0">
                <a:solidFill>
                  <a:schemeClr val="lt1"/>
                </a:solidFill>
              </a:rPr>
            </a:br>
            <a:r>
              <a:rPr lang="it-IT" dirty="0">
                <a:solidFill>
                  <a:schemeClr val="lt1"/>
                </a:solidFill>
              </a:rPr>
              <a:t>ANNO SCOLASTICO 2023/2024</a:t>
            </a:r>
            <a:endParaRPr dirty="0"/>
          </a:p>
        </p:txBody>
      </p:sp>
      <p:sp>
        <p:nvSpPr>
          <p:cNvPr id="91" name="Google Shape;91;p1"/>
          <p:cNvSpPr txBox="1">
            <a:spLocks noGrp="1"/>
          </p:cNvSpPr>
          <p:nvPr>
            <p:ph type="subTitle" idx="1"/>
          </p:nvPr>
        </p:nvSpPr>
        <p:spPr>
          <a:xfrm>
            <a:off x="751114" y="4918166"/>
            <a:ext cx="4781006" cy="113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it-IT">
                <a:solidFill>
                  <a:schemeClr val="lt1"/>
                </a:solidFill>
              </a:rPr>
              <a:t>INDIRIZZO SPORTIVO</a:t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8BB119">
                  <a:alpha val="27843"/>
                </a:srgbClr>
              </a:gs>
              <a:gs pos="14000">
                <a:srgbClr val="8BB119">
                  <a:alpha val="27843"/>
                </a:srgbClr>
              </a:gs>
              <a:gs pos="100000">
                <a:srgbClr val="57B826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1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EBA16D">
                  <a:alpha val="54901"/>
                </a:srgbClr>
              </a:gs>
              <a:gs pos="9000">
                <a:srgbClr val="EBA16D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542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nir"/>
              <a:buNone/>
            </a:pPr>
            <a:r>
              <a:rPr lang="it-IT" sz="4800"/>
              <a:t>           </a:t>
            </a:r>
            <a:r>
              <a:rPr lang="it-IT" sz="4800">
                <a:solidFill>
                  <a:srgbClr val="92D050"/>
                </a:solidFill>
              </a:rPr>
              <a:t>ISCRIZIONI ON LINE</a:t>
            </a:r>
            <a:endParaRPr/>
          </a:p>
        </p:txBody>
      </p:sp>
      <p:sp>
        <p:nvSpPr>
          <p:cNvPr id="99" name="Google Shape;99;p2"/>
          <p:cNvSpPr txBox="1">
            <a:spLocks noGrp="1"/>
          </p:cNvSpPr>
          <p:nvPr>
            <p:ph type="body" idx="1"/>
          </p:nvPr>
        </p:nvSpPr>
        <p:spPr>
          <a:xfrm>
            <a:off x="291548" y="1627499"/>
            <a:ext cx="11622156" cy="4720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400"/>
              <a:buNone/>
            </a:pPr>
            <a:r>
              <a:rPr lang="it-IT" sz="4400" b="1" dirty="0">
                <a:solidFill>
                  <a:srgbClr val="92D050"/>
                </a:solidFill>
              </a:rPr>
              <a:t>DAL 9 GENNAIO 2023 </a:t>
            </a:r>
            <a:endParaRPr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ts val="4400"/>
              <a:buNone/>
            </a:pPr>
            <a:r>
              <a:rPr lang="it-IT" sz="4400" b="1" dirty="0">
                <a:solidFill>
                  <a:srgbClr val="92D050"/>
                </a:solidFill>
              </a:rPr>
              <a:t>AL 30 GENNAIO 2023</a:t>
            </a:r>
            <a:endParaRPr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4400"/>
              <a:buNone/>
            </a:pPr>
            <a:r>
              <a:rPr lang="it-IT" sz="4400" dirty="0">
                <a:solidFill>
                  <a:srgbClr val="0070C0"/>
                </a:solidFill>
              </a:rPr>
              <a:t>Il corso a curvatura sportiva avrà 26 posti disponibili formando la prima classe </a:t>
            </a: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4400"/>
              <a:buNone/>
            </a:pPr>
            <a:r>
              <a:rPr lang="it-IT" sz="4400" dirty="0">
                <a:solidFill>
                  <a:srgbClr val="0070C0"/>
                </a:solidFill>
              </a:rPr>
              <a:t>ad indirizzo sportivo 1^S</a:t>
            </a:r>
            <a:endParaRPr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1371600" y="795525"/>
            <a:ext cx="10241400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Avenir"/>
              <a:buNone/>
            </a:pPr>
            <a:r>
              <a:rPr lang="it-IT" dirty="0">
                <a:solidFill>
                  <a:srgbClr val="92D050"/>
                </a:solidFill>
              </a:rPr>
              <a:t>PER ACCEDERE ALL’INDIRIZZO SPORTIVO</a:t>
            </a:r>
            <a:endParaRPr dirty="0"/>
          </a:p>
        </p:txBody>
      </p:sp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543350" y="1718625"/>
            <a:ext cx="11069400" cy="4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None/>
            </a:pPr>
            <a:r>
              <a:rPr lang="it-IT" sz="2400" dirty="0">
                <a:solidFill>
                  <a:srgbClr val="0070C0"/>
                </a:solidFill>
              </a:rPr>
              <a:t>● all’atto dell’iscrizione alla scuola, specificare la “sezione ad indirizzo sportivo”;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200"/>
              <a:buNone/>
            </a:pPr>
            <a:r>
              <a:rPr lang="it-IT" sz="2400" dirty="0">
                <a:solidFill>
                  <a:srgbClr val="0070C0"/>
                </a:solidFill>
              </a:rPr>
              <a:t>● per l’ammissione gli allievi dovranno sostenere una prova motorio-attitudinale nella quale verranno accertati alcuni </a:t>
            </a:r>
            <a:r>
              <a:rPr lang="it-IT" sz="2400" dirty="0" err="1">
                <a:solidFill>
                  <a:srgbClr val="0070C0"/>
                </a:solidFill>
              </a:rPr>
              <a:t>pre</a:t>
            </a:r>
            <a:r>
              <a:rPr lang="it-IT" sz="2400" dirty="0">
                <a:solidFill>
                  <a:srgbClr val="0070C0"/>
                </a:solidFill>
              </a:rPr>
              <a:t>-requisiti motori di base mediante test specifici</a:t>
            </a:r>
            <a:endParaRPr sz="2400" dirty="0">
              <a:solidFill>
                <a:srgbClr val="0070C0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Font typeface="Avenir"/>
              <a:buAutoNum type="arabicPeriod"/>
            </a:pPr>
            <a:r>
              <a:rPr lang="it-IT" sz="2400" dirty="0">
                <a:solidFill>
                  <a:srgbClr val="1155CC"/>
                </a:solidFill>
                <a:highlight>
                  <a:schemeClr val="lt1"/>
                </a:highlight>
              </a:rPr>
              <a:t>Salto con la funicella</a:t>
            </a:r>
            <a:endParaRPr sz="2400" dirty="0">
              <a:solidFill>
                <a:srgbClr val="1155CC"/>
              </a:solidFill>
              <a:highlight>
                <a:schemeClr val="lt1"/>
              </a:highlight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Font typeface="Avenir"/>
              <a:buAutoNum type="arabicPeriod"/>
            </a:pPr>
            <a:r>
              <a:rPr lang="it-IT" sz="2400" dirty="0">
                <a:solidFill>
                  <a:srgbClr val="1155CC"/>
                </a:solidFill>
                <a:highlight>
                  <a:schemeClr val="lt1"/>
                </a:highlight>
              </a:rPr>
              <a:t>Salto in lungo da fermo</a:t>
            </a:r>
            <a:endParaRPr sz="2400" dirty="0">
              <a:solidFill>
                <a:srgbClr val="1155CC"/>
              </a:solidFill>
              <a:highlight>
                <a:schemeClr val="lt1"/>
              </a:highlight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Font typeface="Avenir"/>
              <a:buAutoNum type="arabicPeriod"/>
            </a:pPr>
            <a:r>
              <a:rPr lang="it-IT" sz="2400" dirty="0">
                <a:solidFill>
                  <a:srgbClr val="1155CC"/>
                </a:solidFill>
                <a:highlight>
                  <a:schemeClr val="lt1"/>
                </a:highlight>
              </a:rPr>
              <a:t>Test di </a:t>
            </a:r>
            <a:r>
              <a:rPr lang="it-IT" sz="2400" dirty="0" err="1">
                <a:solidFill>
                  <a:srgbClr val="1155CC"/>
                </a:solidFill>
                <a:highlight>
                  <a:schemeClr val="lt1"/>
                </a:highlight>
              </a:rPr>
              <a:t>Harre</a:t>
            </a:r>
            <a:endParaRPr sz="2400" dirty="0">
              <a:solidFill>
                <a:srgbClr val="1155CC"/>
              </a:solidFill>
              <a:highlight>
                <a:schemeClr val="lt1"/>
              </a:highlight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Font typeface="Avenir"/>
              <a:buAutoNum type="arabicPeriod"/>
            </a:pPr>
            <a:r>
              <a:rPr lang="it-IT" sz="2400" dirty="0">
                <a:solidFill>
                  <a:srgbClr val="1155CC"/>
                </a:solidFill>
                <a:highlight>
                  <a:schemeClr val="lt1"/>
                </a:highlight>
              </a:rPr>
              <a:t>Test del ventaglio </a:t>
            </a:r>
            <a:endParaRPr sz="2400" dirty="0">
              <a:solidFill>
                <a:srgbClr val="1155CC"/>
              </a:solidFill>
              <a:highlight>
                <a:schemeClr val="lt1"/>
              </a:highlight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Font typeface="Avenir"/>
              <a:buAutoNum type="arabicPeriod"/>
            </a:pPr>
            <a:r>
              <a:rPr lang="it-IT" sz="2400" dirty="0">
                <a:solidFill>
                  <a:srgbClr val="1155CC"/>
                </a:solidFill>
                <a:highlight>
                  <a:schemeClr val="lt1"/>
                </a:highlight>
              </a:rPr>
              <a:t>Percorso motorio misto </a:t>
            </a:r>
            <a:endParaRPr sz="2400" dirty="0">
              <a:solidFill>
                <a:srgbClr val="1155CC"/>
              </a:solidFill>
              <a:highlight>
                <a:schemeClr val="lt1"/>
              </a:highlight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AutoNum type="arabicPeriod"/>
            </a:pPr>
            <a:r>
              <a:rPr lang="it-IT" sz="2400" dirty="0">
                <a:solidFill>
                  <a:srgbClr val="1155CC"/>
                </a:solidFill>
                <a:highlight>
                  <a:schemeClr val="lt1"/>
                </a:highlight>
              </a:rPr>
              <a:t>Test resistenza e velocità</a:t>
            </a:r>
            <a:endParaRPr sz="2400" dirty="0">
              <a:solidFill>
                <a:srgbClr val="1155CC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200"/>
              <a:buNone/>
            </a:pPr>
            <a:endParaRPr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794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Avenir"/>
              <a:buNone/>
            </a:pPr>
            <a:r>
              <a:rPr lang="it-IT">
                <a:solidFill>
                  <a:srgbClr val="92D050"/>
                </a:solidFill>
              </a:rPr>
              <a:t>PROVA MOTORIO-ATTITUDINALE. QUANDO?</a:t>
            </a:r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132200" y="1834300"/>
            <a:ext cx="11980800" cy="44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None/>
            </a:pPr>
            <a:r>
              <a:rPr lang="it-IT" sz="2500" dirty="0">
                <a:solidFill>
                  <a:srgbClr val="0070C0"/>
                </a:solidFill>
              </a:rPr>
              <a:t>Terminate le </a:t>
            </a:r>
            <a:r>
              <a:rPr lang="it-IT" sz="2500" dirty="0" err="1">
                <a:solidFill>
                  <a:srgbClr val="0070C0"/>
                </a:solidFill>
              </a:rPr>
              <a:t>pre</a:t>
            </a:r>
            <a:r>
              <a:rPr lang="it-IT" sz="2500" dirty="0">
                <a:solidFill>
                  <a:srgbClr val="0070C0"/>
                </a:solidFill>
              </a:rPr>
              <a:t>-iscrizioni in data 30 gennaio 2023 le prove di ammissione verranno eseguite dalla commissione di Scienze Motorie nelle seguenti date:</a:t>
            </a:r>
            <a:endParaRPr sz="2500" dirty="0">
              <a:solidFill>
                <a:srgbClr val="0070C0"/>
              </a:solidFill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None/>
            </a:pPr>
            <a:endParaRPr sz="25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None/>
            </a:pPr>
            <a:r>
              <a:rPr lang="it-IT" sz="2500" dirty="0">
                <a:solidFill>
                  <a:srgbClr val="0070C0"/>
                </a:solidFill>
              </a:rPr>
              <a:t>1. Giovedì 9 Febbraio 2023 presso la palestra Rossini di Treviglio dalle 14.00 alle 16.00 per gli alunni delle classi quinte frequentanti la scuola primaria Mozzi</a:t>
            </a:r>
            <a:endParaRPr sz="25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None/>
            </a:pPr>
            <a:r>
              <a:rPr lang="it-IT" sz="2500" dirty="0">
                <a:solidFill>
                  <a:srgbClr val="0070C0"/>
                </a:solidFill>
              </a:rPr>
              <a:t>2. Giovedì 16 Febbraio 2023 presso la palestra Rossini di Treviglio dalle 14.00 alle16.00 per gli alunni delle classi quinte frequentanti la scuola primaria Battisti</a:t>
            </a:r>
            <a:endParaRPr sz="25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None/>
            </a:pPr>
            <a:r>
              <a:rPr lang="it-IT" sz="2500" dirty="0">
                <a:solidFill>
                  <a:srgbClr val="0070C0"/>
                </a:solidFill>
              </a:rPr>
              <a:t>3. Giovedì 23 Febbraio 2023 presso la palestra Rossini di Treviglio dalle 14.00 alle 16.00 per gli alunni delle classi quinte frequentanti le scuole primarie fuori Treviglio</a:t>
            </a:r>
            <a:endParaRPr sz="25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None/>
            </a:pPr>
            <a:endParaRPr sz="27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title"/>
          </p:nvPr>
        </p:nvSpPr>
        <p:spPr>
          <a:xfrm>
            <a:off x="1371600" y="214823"/>
            <a:ext cx="102414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Avenir"/>
              <a:buNone/>
            </a:pPr>
            <a:r>
              <a:rPr lang="it-IT" dirty="0">
                <a:solidFill>
                  <a:srgbClr val="92D050"/>
                </a:solidFill>
              </a:rPr>
              <a:t>LA PROVA DI AMMISSIONE</a:t>
            </a:r>
            <a:endParaRPr dirty="0"/>
          </a:p>
        </p:txBody>
      </p:sp>
      <p:sp>
        <p:nvSpPr>
          <p:cNvPr id="117" name="Google Shape;117;p5"/>
          <p:cNvSpPr txBox="1">
            <a:spLocks noGrp="1"/>
          </p:cNvSpPr>
          <p:nvPr>
            <p:ph type="body" idx="1"/>
          </p:nvPr>
        </p:nvSpPr>
        <p:spPr>
          <a:xfrm>
            <a:off x="622850" y="1305500"/>
            <a:ext cx="10989900" cy="47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it-IT" sz="2400" dirty="0">
                <a:solidFill>
                  <a:srgbClr val="0070C0"/>
                </a:solidFill>
              </a:rPr>
              <a:t>La prova avrà la durata complessiva di circa 2 ore e consiste in: </a:t>
            </a:r>
            <a:endParaRPr dirty="0"/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it-IT" sz="2400" b="1" dirty="0">
                <a:solidFill>
                  <a:srgbClr val="0070C0"/>
                </a:solidFill>
              </a:rPr>
              <a:t>Una prova pratica </a:t>
            </a:r>
            <a:r>
              <a:rPr lang="it-IT" sz="2400" dirty="0">
                <a:solidFill>
                  <a:srgbClr val="0070C0"/>
                </a:solidFill>
              </a:rPr>
              <a:t>per la verifica dei prerequisiti motori di base durante la quale verranno somministrati dei test. </a:t>
            </a:r>
            <a:endParaRPr dirty="0"/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it-IT" sz="2400" dirty="0">
                <a:solidFill>
                  <a:srgbClr val="0070C0"/>
                </a:solidFill>
              </a:rPr>
              <a:t>Ad ogni prova verrà dato un valore numerico da 1 a 10 e la somma dei punteggi assegnati a ogni allievo determinerà la relativa posizione nella graduatoria di merito. </a:t>
            </a:r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it-IT" sz="2400" dirty="0">
                <a:solidFill>
                  <a:srgbClr val="0070C0"/>
                </a:solidFill>
              </a:rPr>
              <a:t>La graduatoria verrà pubblicata 5 giorni dopo la fine di tutti i test. </a:t>
            </a:r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 txBox="1">
            <a:spLocks noGrp="1"/>
          </p:cNvSpPr>
          <p:nvPr>
            <p:ph type="title"/>
          </p:nvPr>
        </p:nvSpPr>
        <p:spPr>
          <a:xfrm>
            <a:off x="649357" y="795528"/>
            <a:ext cx="10963523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400"/>
              <a:buFont typeface="Avenir"/>
              <a:buNone/>
            </a:pPr>
            <a:r>
              <a:rPr lang="it-IT" sz="3400" dirty="0">
                <a:solidFill>
                  <a:srgbClr val="92D050"/>
                </a:solidFill>
              </a:rPr>
              <a:t>ESITO DELLA PROVA DI AMMISSIONE</a:t>
            </a:r>
            <a:endParaRPr dirty="0"/>
          </a:p>
        </p:txBody>
      </p:sp>
      <p:sp>
        <p:nvSpPr>
          <p:cNvPr id="123" name="Google Shape;123;p6"/>
          <p:cNvSpPr txBox="1">
            <a:spLocks noGrp="1"/>
          </p:cNvSpPr>
          <p:nvPr>
            <p:ph type="body" idx="1"/>
          </p:nvPr>
        </p:nvSpPr>
        <p:spPr>
          <a:xfrm>
            <a:off x="649357" y="2112264"/>
            <a:ext cx="10963523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2800" dirty="0">
                <a:solidFill>
                  <a:srgbClr val="0070C0"/>
                </a:solidFill>
              </a:rPr>
              <a:t>● Entro 5 giorni dall’ultima data delle prove motorio-attitudinali verranno comunicati i risultati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2800" dirty="0">
                <a:solidFill>
                  <a:srgbClr val="0070C0"/>
                </a:solidFill>
              </a:rPr>
              <a:t>● Gli ammessi formeranno una classe prima per </a:t>
            </a:r>
            <a:r>
              <a:rPr lang="it-IT" sz="2800" dirty="0" err="1">
                <a:solidFill>
                  <a:srgbClr val="0070C0"/>
                </a:solidFill>
              </a:rPr>
              <a:t>l’a.s.</a:t>
            </a:r>
            <a:r>
              <a:rPr lang="it-IT" sz="2800" dirty="0">
                <a:solidFill>
                  <a:srgbClr val="0070C0"/>
                </a:solidFill>
              </a:rPr>
              <a:t> 2023/2024, mentre gli altri transiteranno in un corso ordinario a tempo prolungato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2800" dirty="0">
                <a:solidFill>
                  <a:srgbClr val="0070C0"/>
                </a:solidFill>
              </a:rPr>
              <a:t>● L’iscrizione all’indirizzo sportivo deve essere formalizzata entro e non oltre l’11 marzo 2023 versando il contributo annuale di Euro 150 per lo svolgimento di attività sportive finalizzato all’utilizzo di strutture esterne (piscina, tennis,……).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073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Avenir"/>
              <a:buNone/>
            </a:pPr>
            <a:r>
              <a:rPr lang="it-IT" dirty="0">
                <a:solidFill>
                  <a:srgbClr val="92D050"/>
                </a:solidFill>
              </a:rPr>
              <a:t>ORGANIZZAZIONE ORARIA</a:t>
            </a:r>
            <a:endParaRPr dirty="0"/>
          </a:p>
        </p:txBody>
      </p:sp>
      <p:sp>
        <p:nvSpPr>
          <p:cNvPr id="129" name="Google Shape;129;p7"/>
          <p:cNvSpPr txBox="1">
            <a:spLocks noGrp="1"/>
          </p:cNvSpPr>
          <p:nvPr>
            <p:ph type="body" idx="1"/>
          </p:nvPr>
        </p:nvSpPr>
        <p:spPr>
          <a:xfrm>
            <a:off x="675861" y="2112264"/>
            <a:ext cx="10937019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2800" dirty="0">
                <a:solidFill>
                  <a:srgbClr val="0070C0"/>
                </a:solidFill>
              </a:rPr>
              <a:t>L’organizzazione oraria settimanale della sezione a indirizzo sportivo prevede: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2800" dirty="0">
                <a:solidFill>
                  <a:srgbClr val="0070C0"/>
                </a:solidFill>
              </a:rPr>
              <a:t>● Da lunedì a sabato dalle 8.00 alle 13.00 orario curricolare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2800" dirty="0">
                <a:solidFill>
                  <a:srgbClr val="0070C0"/>
                </a:solidFill>
              </a:rPr>
              <a:t>● Partecipazione ai laboratori sportivi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2800" dirty="0">
                <a:solidFill>
                  <a:srgbClr val="0070C0"/>
                </a:solidFill>
              </a:rPr>
              <a:t>● Un giorno alla settimana rientro di 2 ore dalle 14.00 alle 16.00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2800" dirty="0">
                <a:solidFill>
                  <a:srgbClr val="0070C0"/>
                </a:solidFill>
              </a:rPr>
              <a:t>In totale 4 ore di attività motoria-sportiva, 2 ore curricolari e 2 ore di potenziamento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>
            <a:spLocks noGrp="1"/>
          </p:cNvSpPr>
          <p:nvPr>
            <p:ph type="title"/>
          </p:nvPr>
        </p:nvSpPr>
        <p:spPr>
          <a:xfrm>
            <a:off x="556591" y="795528"/>
            <a:ext cx="11056289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200"/>
              <a:buFont typeface="Avenir"/>
              <a:buNone/>
            </a:pPr>
            <a:r>
              <a:rPr lang="it-IT" sz="3200" dirty="0">
                <a:solidFill>
                  <a:srgbClr val="92D050"/>
                </a:solidFill>
              </a:rPr>
              <a:t>POTENZIAMENTO MOTORIO-SPORTIVO</a:t>
            </a:r>
            <a:endParaRPr dirty="0"/>
          </a:p>
        </p:txBody>
      </p:sp>
      <p:sp>
        <p:nvSpPr>
          <p:cNvPr id="135" name="Google Shape;135;p8"/>
          <p:cNvSpPr txBox="1">
            <a:spLocks noGrp="1"/>
          </p:cNvSpPr>
          <p:nvPr>
            <p:ph type="body" idx="1"/>
          </p:nvPr>
        </p:nvSpPr>
        <p:spPr>
          <a:xfrm>
            <a:off x="291548" y="2112264"/>
            <a:ext cx="11321332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it-IT" sz="3700" dirty="0">
                <a:solidFill>
                  <a:srgbClr val="0070C0"/>
                </a:solidFill>
              </a:rPr>
              <a:t>Le attività motorie e sportive sono organizzate in </a:t>
            </a:r>
            <a:r>
              <a:rPr lang="it-IT" sz="3700" b="1" dirty="0">
                <a:solidFill>
                  <a:srgbClr val="0070C0"/>
                </a:solidFill>
              </a:rPr>
              <a:t>moduli</a:t>
            </a:r>
            <a:r>
              <a:rPr lang="it-IT" sz="3700" dirty="0">
                <a:solidFill>
                  <a:srgbClr val="0070C0"/>
                </a:solidFill>
              </a:rPr>
              <a:t> (attività sportive) e vengono svolte in parte dagli insegnanti di ed. fisica della scuola e in parte da esperti delle varie federazioni sportive, con la collaborazione delle associazioni sportive del territorio. </a:t>
            </a:r>
            <a:endParaRPr sz="29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Avenir"/>
              <a:buNone/>
            </a:pPr>
            <a:r>
              <a:rPr lang="it-IT">
                <a:solidFill>
                  <a:srgbClr val="92D050"/>
                </a:solidFill>
              </a:rPr>
              <a:t>ESEMPI DI ATTIVITÀ PROPOSTE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body" idx="1"/>
          </p:nvPr>
        </p:nvSpPr>
        <p:spPr>
          <a:xfrm>
            <a:off x="586854" y="2103120"/>
            <a:ext cx="11026026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Paddle                                                Tennis                   Nuoto          Hockey</a:t>
            </a:r>
            <a:endParaRPr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Ippica                         Pallamano                     Basket                                  Tennis tavolo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               Calcio                Pallavolo                 Rugby                             Ballo         Yoga             Pattinaggio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                            Baseball                            Giocoleria                 Scherma 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                                                                                               Atletica leggera                                 Arti marziali                       Ginnastica artistica                                                                                                                                                      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i="1" u="sng" dirty="0">
                <a:solidFill>
                  <a:srgbClr val="0070C0"/>
                </a:solidFill>
              </a:rPr>
              <a:t>La scelta dei moduli sarà fatta in base alle disponibilità delle federazioni e delle società sportive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Avenir"/>
              <a:buNone/>
            </a:pPr>
            <a:r>
              <a:rPr lang="it-IT" dirty="0">
                <a:solidFill>
                  <a:srgbClr val="92D050"/>
                </a:solidFill>
              </a:rPr>
              <a:t>ATTIVITÀ DI APPROFONDIMENTO</a:t>
            </a:r>
            <a:endParaRPr dirty="0"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304800" y="2112264"/>
            <a:ext cx="11308080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Oltre alla tradizionale programmazione disciplinare il progetto prevede degli approfondimenti legati al mondo sportivo, alcuni esempi: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● </a:t>
            </a:r>
            <a:r>
              <a:rPr lang="it-IT" b="1" dirty="0">
                <a:solidFill>
                  <a:srgbClr val="0070C0"/>
                </a:solidFill>
              </a:rPr>
              <a:t>Italiano</a:t>
            </a:r>
            <a:r>
              <a:rPr lang="it-IT" dirty="0">
                <a:solidFill>
                  <a:srgbClr val="0070C0"/>
                </a:solidFill>
              </a:rPr>
              <a:t>: il linguaggio sportivo negli articoli di stampa, lo sport e l’agonismo, la donna e lo sport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● </a:t>
            </a:r>
            <a:r>
              <a:rPr lang="it-IT" b="1" dirty="0">
                <a:solidFill>
                  <a:srgbClr val="0070C0"/>
                </a:solidFill>
              </a:rPr>
              <a:t>Storia</a:t>
            </a:r>
            <a:r>
              <a:rPr lang="it-IT" dirty="0">
                <a:solidFill>
                  <a:srgbClr val="0070C0"/>
                </a:solidFill>
              </a:rPr>
              <a:t>: lo sport nelle varie epoche e nei diversi popoli e le olimpiadi nel corso della storia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● </a:t>
            </a:r>
            <a:r>
              <a:rPr lang="it-IT" b="1" dirty="0">
                <a:solidFill>
                  <a:srgbClr val="0070C0"/>
                </a:solidFill>
              </a:rPr>
              <a:t>Lingue</a:t>
            </a:r>
            <a:r>
              <a:rPr lang="it-IT" dirty="0">
                <a:solidFill>
                  <a:srgbClr val="0070C0"/>
                </a:solidFill>
              </a:rPr>
              <a:t>: lessico sportivo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● </a:t>
            </a:r>
            <a:r>
              <a:rPr lang="it-IT" b="1" dirty="0">
                <a:solidFill>
                  <a:srgbClr val="0070C0"/>
                </a:solidFill>
              </a:rPr>
              <a:t>Scienze</a:t>
            </a:r>
            <a:r>
              <a:rPr lang="it-IT" dirty="0">
                <a:solidFill>
                  <a:srgbClr val="0070C0"/>
                </a:solidFill>
              </a:rPr>
              <a:t>: lo sport ed il nostro corpo (effetti benefici di una corretta attività fisica-sportiva), l’alimentazione dello sportivo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r>
              <a:rPr lang="it-IT" dirty="0">
                <a:solidFill>
                  <a:srgbClr val="0070C0"/>
                </a:solidFill>
              </a:rPr>
              <a:t>● </a:t>
            </a:r>
            <a:r>
              <a:rPr lang="it-IT" b="1" dirty="0">
                <a:solidFill>
                  <a:srgbClr val="0070C0"/>
                </a:solidFill>
              </a:rPr>
              <a:t>Educazione Civica</a:t>
            </a:r>
            <a:r>
              <a:rPr lang="it-IT" dirty="0">
                <a:solidFill>
                  <a:srgbClr val="0070C0"/>
                </a:solidFill>
              </a:rPr>
              <a:t>: il fair play e valore sociale dello sport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400"/>
              <a:buFont typeface="Avenir"/>
              <a:buNone/>
            </a:pPr>
            <a:r>
              <a:rPr lang="it-IT" sz="4400" dirty="0">
                <a:solidFill>
                  <a:srgbClr val="92D050"/>
                </a:solidFill>
              </a:rPr>
              <a:t>LEGAME AL C.S.S.</a:t>
            </a:r>
            <a:endParaRPr dirty="0"/>
          </a:p>
        </p:txBody>
      </p:sp>
      <p:sp>
        <p:nvSpPr>
          <p:cNvPr id="153" name="Google Shape;153;p11"/>
          <p:cNvSpPr txBox="1">
            <a:spLocks noGrp="1"/>
          </p:cNvSpPr>
          <p:nvPr>
            <p:ph type="body" idx="1"/>
          </p:nvPr>
        </p:nvSpPr>
        <p:spPr>
          <a:xfrm>
            <a:off x="715617" y="2112264"/>
            <a:ext cx="10897263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it-IT" sz="3600" dirty="0">
                <a:solidFill>
                  <a:srgbClr val="0070C0"/>
                </a:solidFill>
              </a:rPr>
              <a:t>La nostra scuola è sempre stata protagonista nelle attività del Centro Sportivo Scolastico e dei GSS (Giochi Sportivi Studenteschi) come ad esempio corse campestri, tornei di pallavolo e basket, orienteering </a:t>
            </a:r>
            <a:r>
              <a:rPr lang="it-IT" sz="3600" dirty="0" err="1">
                <a:solidFill>
                  <a:srgbClr val="0070C0"/>
                </a:solidFill>
              </a:rPr>
              <a:t>nonchè</a:t>
            </a:r>
            <a:r>
              <a:rPr lang="it-IT" sz="3600" dirty="0">
                <a:solidFill>
                  <a:srgbClr val="0070C0"/>
                </a:solidFill>
              </a:rPr>
              <a:t> attività sportive extrascolastiche (settimane estive in montagna, in rifugio e/o in bicicletta in Trentino Alto Adige, corso di vela e di sci, cicloturismo sul territorio, per esempio la visita a Crespi d’Adda patrimonio UNESCO).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it-IT" sz="3600" dirty="0">
                <a:solidFill>
                  <a:srgbClr val="0070C0"/>
                </a:solidFill>
              </a:rPr>
              <a:t>Pertanto l’indirizzo sportivo rappresenta un’ulteriore legame con le attività già attuate nella nostra scuola.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"/>
          <p:cNvSpPr txBox="1">
            <a:spLocks noGrp="1"/>
          </p:cNvSpPr>
          <p:nvPr>
            <p:ph type="title"/>
          </p:nvPr>
        </p:nvSpPr>
        <p:spPr>
          <a:xfrm>
            <a:off x="636104" y="795528"/>
            <a:ext cx="10976776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000"/>
              <a:buFont typeface="Avenir"/>
              <a:buNone/>
            </a:pPr>
            <a:r>
              <a:rPr lang="it-IT" sz="4000" dirty="0">
                <a:solidFill>
                  <a:srgbClr val="92D050"/>
                </a:solidFill>
              </a:rPr>
              <a:t>«SCUOLA MEDIA DELLO SPORT»</a:t>
            </a:r>
            <a:endParaRPr dirty="0"/>
          </a:p>
        </p:txBody>
      </p:sp>
      <p:sp>
        <p:nvSpPr>
          <p:cNvPr id="159" name="Google Shape;159;p12"/>
          <p:cNvSpPr txBox="1">
            <a:spLocks noGrp="1"/>
          </p:cNvSpPr>
          <p:nvPr>
            <p:ph type="body" idx="1"/>
          </p:nvPr>
        </p:nvSpPr>
        <p:spPr>
          <a:xfrm>
            <a:off x="516835" y="2112264"/>
            <a:ext cx="11096045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None/>
            </a:pPr>
            <a:r>
              <a:rPr lang="it-IT" sz="3600" dirty="0">
                <a:solidFill>
                  <a:srgbClr val="0070C0"/>
                </a:solidFill>
              </a:rPr>
              <a:t>L’istituto entrerà a far parte della rete nazionale “Scuola Media dello Sport” che consente, tramite l’interazione con altri Istituti sul territorio italiano, di approfondire e realizzare attività in collaborazione su tematiche definite annualmente.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5400"/>
              <a:buFont typeface="Avenir"/>
              <a:buNone/>
            </a:pPr>
            <a:r>
              <a:rPr lang="it-IT" sz="5400" dirty="0">
                <a:solidFill>
                  <a:srgbClr val="92D050"/>
                </a:solidFill>
              </a:rPr>
              <a:t>LA VALUTAZIONE</a:t>
            </a:r>
            <a:endParaRPr dirty="0"/>
          </a:p>
        </p:txBody>
      </p:sp>
      <p:sp>
        <p:nvSpPr>
          <p:cNvPr id="165" name="Google Shape;165;p13"/>
          <p:cNvSpPr txBox="1">
            <a:spLocks noGrp="1"/>
          </p:cNvSpPr>
          <p:nvPr>
            <p:ph type="body" idx="1"/>
          </p:nvPr>
        </p:nvSpPr>
        <p:spPr>
          <a:xfrm>
            <a:off x="477078" y="2112264"/>
            <a:ext cx="11135802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None/>
            </a:pPr>
            <a:r>
              <a:rPr lang="it-IT" sz="3200" dirty="0">
                <a:solidFill>
                  <a:srgbClr val="0070C0"/>
                </a:solidFill>
              </a:rPr>
              <a:t>La valutazione sarà unica tra il voto delle due ore di scienze motorie e le valutazioni dei diversi moduli svolti in fascia pomeridiana.</a:t>
            </a:r>
            <a:endParaRPr dirty="0"/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200"/>
              <a:buNone/>
            </a:pPr>
            <a:r>
              <a:rPr lang="it-IT" sz="3200" dirty="0">
                <a:solidFill>
                  <a:srgbClr val="0070C0"/>
                </a:solidFill>
              </a:rPr>
              <a:t> Il professore di scienze motorie si confronterà con i vari esperti e con gli accompagnatori (se non sarà il prof. stesso) per la valutazione. Il voto quindi sulla scheda di valutazione sarà </a:t>
            </a:r>
            <a:r>
              <a:rPr lang="it-IT" sz="3200" b="1" dirty="0">
                <a:solidFill>
                  <a:srgbClr val="0070C0"/>
                </a:solidFill>
              </a:rPr>
              <a:t>UNICO.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800"/>
              <a:buFont typeface="Avenir"/>
              <a:buNone/>
            </a:pPr>
            <a:r>
              <a:rPr lang="it-IT" sz="4800" dirty="0">
                <a:solidFill>
                  <a:srgbClr val="92D050"/>
                </a:solidFill>
              </a:rPr>
              <a:t>INDICAZIONI FINALI</a:t>
            </a:r>
            <a:endParaRPr dirty="0"/>
          </a:p>
        </p:txBody>
      </p:sp>
      <p:sp>
        <p:nvSpPr>
          <p:cNvPr id="171" name="Google Shape;171;p14"/>
          <p:cNvSpPr txBox="1">
            <a:spLocks noGrp="1"/>
          </p:cNvSpPr>
          <p:nvPr>
            <p:ph type="body" idx="1"/>
          </p:nvPr>
        </p:nvSpPr>
        <p:spPr>
          <a:xfrm>
            <a:off x="344557" y="2112264"/>
            <a:ext cx="11268323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406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Char char="●"/>
            </a:pPr>
            <a:r>
              <a:rPr lang="it-IT" sz="2800" dirty="0">
                <a:solidFill>
                  <a:srgbClr val="0070C0"/>
                </a:solidFill>
              </a:rPr>
              <a:t>Sarà programmata una riunione iniziale con i genitori della classe ad indirizzo sportivo</a:t>
            </a:r>
            <a:endParaRPr sz="2800" dirty="0">
              <a:solidFill>
                <a:srgbClr val="0070C0"/>
              </a:solidFill>
            </a:endParaRPr>
          </a:p>
          <a:p>
            <a:pPr marL="457200" lvl="0" indent="-406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Char char="●"/>
            </a:pPr>
            <a:r>
              <a:rPr lang="it-IT" sz="2800" dirty="0">
                <a:solidFill>
                  <a:srgbClr val="0070C0"/>
                </a:solidFill>
              </a:rPr>
              <a:t>Verranno programmate attività di outdoor </a:t>
            </a:r>
            <a:r>
              <a:rPr lang="it-IT" sz="2800" dirty="0" err="1">
                <a:solidFill>
                  <a:srgbClr val="0070C0"/>
                </a:solidFill>
              </a:rPr>
              <a:t>education</a:t>
            </a:r>
            <a:r>
              <a:rPr lang="it-IT" sz="2800" dirty="0">
                <a:solidFill>
                  <a:srgbClr val="0070C0"/>
                </a:solidFill>
              </a:rPr>
              <a:t> interdisciplinare come ad esempio la visita a Crespi d’Adda in bicicletta con la collaborazione dei docenti di arte, italiano e storia.</a:t>
            </a:r>
            <a:endParaRPr sz="2800" dirty="0">
              <a:solidFill>
                <a:srgbClr val="0070C0"/>
              </a:solidFill>
            </a:endParaRPr>
          </a:p>
          <a:p>
            <a:pPr marL="457200" lvl="0" indent="-406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Char char="●"/>
            </a:pPr>
            <a:r>
              <a:rPr lang="it-IT" sz="2800" dirty="0">
                <a:solidFill>
                  <a:srgbClr val="0070C0"/>
                </a:solidFill>
              </a:rPr>
              <a:t>Verranno organizzate gite sportive</a:t>
            </a:r>
            <a:endParaRPr sz="28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15"/>
          <p:cNvSpPr/>
          <p:nvPr/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rgbClr val="57B826">
                  <a:alpha val="82745"/>
                </a:srgb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15"/>
          <p:cNvSpPr/>
          <p:nvPr/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0">
                <a:srgbClr val="CF671D">
                  <a:alpha val="0"/>
                </a:srgbClr>
              </a:gs>
              <a:gs pos="22000">
                <a:srgbClr val="CF671D">
                  <a:alpha val="0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9" name="Google Shape;179;p15"/>
          <p:cNvSpPr/>
          <p:nvPr/>
        </p:nvSpPr>
        <p:spPr>
          <a:xfrm rot="-5400000">
            <a:off x="9021976" y="-906246"/>
            <a:ext cx="1602951" cy="3416298"/>
          </a:xfrm>
          <a:prstGeom prst="rect">
            <a:avLst/>
          </a:prstGeom>
          <a:gradFill>
            <a:gsLst>
              <a:gs pos="0">
                <a:srgbClr val="8BB119">
                  <a:alpha val="0"/>
                </a:srgbClr>
              </a:gs>
              <a:gs pos="45000">
                <a:srgbClr val="8BB119">
                  <a:alpha val="0"/>
                </a:srgbClr>
              </a:gs>
              <a:gs pos="99000">
                <a:srgbClr val="1ABB27">
                  <a:alpha val="32941"/>
                </a:srgbClr>
              </a:gs>
              <a:gs pos="100000">
                <a:srgbClr val="1ABB27">
                  <a:alpha val="32941"/>
                </a:srgbClr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0" name="Google Shape;180;p15"/>
          <p:cNvSpPr/>
          <p:nvPr/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rgbClr val="57B826">
                  <a:alpha val="29803"/>
                </a:srgbClr>
              </a:gs>
              <a:gs pos="99000">
                <a:srgbClr val="57B826">
                  <a:alpha val="0"/>
                </a:srgbClr>
              </a:gs>
              <a:gs pos="100000">
                <a:srgbClr val="57B826">
                  <a:alpha val="0"/>
                </a:srgbClr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1" name="Google Shape;181;p15"/>
          <p:cNvSpPr/>
          <p:nvPr/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rgbClr val="57B826">
                  <a:alpha val="20784"/>
                </a:srgbClr>
              </a:gs>
              <a:gs pos="99000">
                <a:srgbClr val="57B826">
                  <a:alpha val="0"/>
                </a:srgbClr>
              </a:gs>
              <a:gs pos="100000">
                <a:srgbClr val="57B826">
                  <a:alpha val="0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2" name="Google Shape;182;p15"/>
          <p:cNvSpPr txBox="1"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venir"/>
              <a:buNone/>
            </a:pPr>
            <a:r>
              <a:rPr lang="it-IT" sz="2200" dirty="0">
                <a:solidFill>
                  <a:schemeClr val="lt1"/>
                </a:solidFill>
              </a:rPr>
              <a:t>POTENZIAMENTO MOTORIO LE DUE ORE AGGIUNTIVE</a:t>
            </a:r>
            <a:br>
              <a:rPr lang="it-IT" sz="2200" dirty="0">
                <a:solidFill>
                  <a:schemeClr val="lt1"/>
                </a:solidFill>
              </a:rPr>
            </a:br>
            <a:endParaRPr sz="2200" dirty="0">
              <a:solidFill>
                <a:schemeClr val="lt1"/>
              </a:solidFill>
            </a:endParaRPr>
          </a:p>
        </p:txBody>
      </p:sp>
      <p:grpSp>
        <p:nvGrpSpPr>
          <p:cNvPr id="183" name="Google Shape;183;p15"/>
          <p:cNvGrpSpPr/>
          <p:nvPr/>
        </p:nvGrpSpPr>
        <p:grpSpPr>
          <a:xfrm>
            <a:off x="1080754" y="2064627"/>
            <a:ext cx="10030467" cy="4665334"/>
            <a:chOff x="501280" y="1913"/>
            <a:chExt cx="10030467" cy="4665334"/>
          </a:xfrm>
        </p:grpSpPr>
        <p:sp>
          <p:nvSpPr>
            <p:cNvPr id="184" name="Google Shape;184;p15"/>
            <p:cNvSpPr/>
            <p:nvPr/>
          </p:nvSpPr>
          <p:spPr>
            <a:xfrm>
              <a:off x="501280" y="1913"/>
              <a:ext cx="2332666" cy="13996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 txBox="1"/>
            <p:nvPr/>
          </p:nvSpPr>
          <p:spPr>
            <a:xfrm>
              <a:off x="501280" y="1913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1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Primo anno: </a:t>
              </a: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3067214" y="1913"/>
              <a:ext cx="2332666" cy="1399600"/>
            </a:xfrm>
            <a:prstGeom prst="rect">
              <a:avLst/>
            </a:prstGeom>
            <a:solidFill>
              <a:srgbClr val="BAA12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 txBox="1"/>
            <p:nvPr/>
          </p:nvSpPr>
          <p:spPr>
            <a:xfrm>
              <a:off x="3067214" y="1913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primo trimestre </a:t>
              </a:r>
              <a:r>
                <a:rPr lang="it-IT" sz="1800" b="0" i="1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atletica uno </a:t>
              </a: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5633147" y="1913"/>
              <a:ext cx="2332666" cy="13996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 txBox="1"/>
            <p:nvPr/>
          </p:nvSpPr>
          <p:spPr>
            <a:xfrm>
              <a:off x="5633147" y="1913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secondo trimestre </a:t>
              </a:r>
              <a:r>
                <a:rPr lang="it-IT" sz="1800" i="1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tennis uno</a:t>
              </a: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8199081" y="1913"/>
              <a:ext cx="2332666" cy="13996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 txBox="1"/>
            <p:nvPr/>
          </p:nvSpPr>
          <p:spPr>
            <a:xfrm>
              <a:off x="8199081" y="1913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terzo trimestre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</a:t>
              </a:r>
              <a:r>
                <a:rPr lang="it-IT" sz="1800" i="1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nuoto uno</a:t>
              </a:r>
              <a:endParaRPr sz="1800" b="0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501280" y="1634780"/>
              <a:ext cx="2332666" cy="1399600"/>
            </a:xfrm>
            <a:prstGeom prst="rect">
              <a:avLst/>
            </a:prstGeom>
            <a:solidFill>
              <a:srgbClr val="81594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 txBox="1"/>
            <p:nvPr/>
          </p:nvSpPr>
          <p:spPr>
            <a:xfrm>
              <a:off x="501280" y="1634780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1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Secondo anno:</a:t>
              </a: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067214" y="1634780"/>
              <a:ext cx="2332666" cy="1399600"/>
            </a:xfrm>
            <a:prstGeom prst="rect">
              <a:avLst/>
            </a:prstGeom>
            <a:solidFill>
              <a:srgbClr val="81594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 txBox="1"/>
            <p:nvPr/>
          </p:nvSpPr>
          <p:spPr>
            <a:xfrm>
              <a:off x="3067214" y="1634780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primo trimestre 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i="1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nuoto due</a:t>
              </a:r>
              <a:endParaRPr sz="1800" b="0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5633147" y="1634780"/>
              <a:ext cx="2332666" cy="1399600"/>
            </a:xfrm>
            <a:prstGeom prst="rect">
              <a:avLst/>
            </a:prstGeom>
            <a:solidFill>
              <a:srgbClr val="81594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 txBox="1"/>
            <p:nvPr/>
          </p:nvSpPr>
          <p:spPr>
            <a:xfrm>
              <a:off x="5633147" y="1634780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secondo trimestre </a:t>
              </a:r>
              <a:r>
                <a:rPr lang="it-IT" sz="1800" i="1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atletica due</a:t>
              </a: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8199081" y="1634780"/>
              <a:ext cx="2332666" cy="1399600"/>
            </a:xfrm>
            <a:prstGeom prst="rect">
              <a:avLst/>
            </a:prstGeom>
            <a:solidFill>
              <a:srgbClr val="81594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 txBox="1"/>
            <p:nvPr/>
          </p:nvSpPr>
          <p:spPr>
            <a:xfrm>
              <a:off x="8199081" y="1634780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terzo trimestre 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i="1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tennis due</a:t>
              </a:r>
              <a:endParaRPr sz="1800" b="0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501280" y="3267647"/>
              <a:ext cx="2332666" cy="1399600"/>
            </a:xfrm>
            <a:prstGeom prst="rect">
              <a:avLst/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 txBox="1"/>
            <p:nvPr/>
          </p:nvSpPr>
          <p:spPr>
            <a:xfrm>
              <a:off x="501280" y="3267647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1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Terzo anno:</a:t>
              </a: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3067214" y="3267647"/>
              <a:ext cx="2332666" cy="1399600"/>
            </a:xfrm>
            <a:prstGeom prst="rect">
              <a:avLst/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 txBox="1"/>
            <p:nvPr/>
          </p:nvSpPr>
          <p:spPr>
            <a:xfrm>
              <a:off x="3067214" y="3267647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primo trimestre 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i="1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tennis tre</a:t>
              </a:r>
              <a:endParaRPr sz="1800" b="0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5633147" y="3267647"/>
              <a:ext cx="2332666" cy="1399600"/>
            </a:xfrm>
            <a:prstGeom prst="rect">
              <a:avLst/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 txBox="1"/>
            <p:nvPr/>
          </p:nvSpPr>
          <p:spPr>
            <a:xfrm>
              <a:off x="5633147" y="3267647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secondo trimestre </a:t>
              </a:r>
              <a:r>
                <a:rPr lang="it-IT" sz="1800" b="0" i="1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nuoto tre</a:t>
              </a: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8199081" y="3267647"/>
              <a:ext cx="2332666" cy="1399600"/>
            </a:xfrm>
            <a:prstGeom prst="rect">
              <a:avLst/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 txBox="1"/>
            <p:nvPr/>
          </p:nvSpPr>
          <p:spPr>
            <a:xfrm>
              <a:off x="8199081" y="3267647"/>
              <a:ext cx="2332666" cy="139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b="0" i="0" u="none" strike="noStrike" cap="none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terzo trimestre 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venir"/>
                <a:buNone/>
              </a:pPr>
              <a:r>
                <a:rPr lang="it-IT" sz="1800" i="1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atletica tre</a:t>
              </a:r>
              <a:endParaRPr sz="1800" b="0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"/>
          <p:cNvSpPr txBox="1"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800"/>
              <a:buFont typeface="Avenir"/>
              <a:buNone/>
            </a:pPr>
            <a:r>
              <a:rPr lang="it-IT" sz="4800" dirty="0">
                <a:solidFill>
                  <a:srgbClr val="92D050"/>
                </a:solidFill>
              </a:rPr>
              <a:t>GRAZIE PER L’ATTENZIONE</a:t>
            </a:r>
            <a:endParaRPr dirty="0"/>
          </a:p>
        </p:txBody>
      </p:sp>
      <p:pic>
        <p:nvPicPr>
          <p:cNvPr id="213" name="Google Shape;213;p16" descr="Strumenti sportivi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16194" y="2029968"/>
            <a:ext cx="11282516" cy="4341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RegularSeedRightStep">
      <a:dk1>
        <a:srgbClr val="000000"/>
      </a:dk1>
      <a:lt1>
        <a:srgbClr val="FFFFFF"/>
      </a:lt1>
      <a:dk2>
        <a:srgbClr val="412D24"/>
      </a:dk2>
      <a:lt2>
        <a:srgbClr val="E2E8E8"/>
      </a:lt2>
      <a:accent1>
        <a:srgbClr val="E12F2F"/>
      </a:accent1>
      <a:accent2>
        <a:srgbClr val="CF671D"/>
      </a:accent2>
      <a:accent3>
        <a:srgbClr val="BAA127"/>
      </a:accent3>
      <a:accent4>
        <a:srgbClr val="8BB119"/>
      </a:accent4>
      <a:accent5>
        <a:srgbClr val="57B826"/>
      </a:accent5>
      <a:accent6>
        <a:srgbClr val="1ABB27"/>
      </a:accent6>
      <a:hlink>
        <a:srgbClr val="309191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929</Words>
  <Application>Microsoft Office PowerPoint</Application>
  <PresentationFormat>Widescreen</PresentationFormat>
  <Paragraphs>85</Paragraphs>
  <Slides>16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9" baseType="lpstr">
      <vt:lpstr>Arial</vt:lpstr>
      <vt:lpstr>Avenir</vt:lpstr>
      <vt:lpstr>GradientRiseVTI</vt:lpstr>
      <vt:lpstr>ISTITUTO   COMPRENSIVO TOMMASO GROSSI TREVIGLIO  ANNO SCOLASTICO 2023/2024</vt:lpstr>
      <vt:lpstr>           ISCRIZIONI ON LINE</vt:lpstr>
      <vt:lpstr>PER ACCEDERE ALL’INDIRIZZO SPORTIVO</vt:lpstr>
      <vt:lpstr>PROVA MOTORIO-ATTITUDINALE. QUANDO?</vt:lpstr>
      <vt:lpstr>LA PROVA DI AMMISSIONE</vt:lpstr>
      <vt:lpstr>ESITO DELLA PROVA DI AMMISSIONE</vt:lpstr>
      <vt:lpstr>ORGANIZZAZIONE ORARIA</vt:lpstr>
      <vt:lpstr>POTENZIAMENTO MOTORIO-SPORTIVO</vt:lpstr>
      <vt:lpstr>ESEMPI DI ATTIVITÀ PROPOSTE</vt:lpstr>
      <vt:lpstr>ATTIVITÀ DI APPROFONDIMENTO</vt:lpstr>
      <vt:lpstr>LEGAME AL C.S.S.</vt:lpstr>
      <vt:lpstr>«SCUOLA MEDIA DELLO SPORT»</vt:lpstr>
      <vt:lpstr>LA VALUTAZIONE</vt:lpstr>
      <vt:lpstr>INDICAZIONI FINALI</vt:lpstr>
      <vt:lpstr>POTENZIAMENTO MOTORIO LE DUE ORE AGGIUNTIVE 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ISTITUTO   COMPRENSIVO TOMMASO GROSSI TREVIGLIO  ANNO SCOLASTICO 2023/2024</dc:title>
  <dc:creator>Marco Cortinovis</dc:creator>
  <cp:lastModifiedBy>docente</cp:lastModifiedBy>
  <cp:revision>1</cp:revision>
  <dcterms:created xsi:type="dcterms:W3CDTF">2022-08-29T05:52:30Z</dcterms:created>
  <dcterms:modified xsi:type="dcterms:W3CDTF">2022-12-06T09:52:38Z</dcterms:modified>
</cp:coreProperties>
</file>